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70" r:id="rId15"/>
    <p:sldId id="271" r:id="rId16"/>
    <p:sldId id="272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6" r:id="rId30"/>
    <p:sldId id="283" r:id="rId31"/>
    <p:sldId id="285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F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98542" autoAdjust="0"/>
  </p:normalViewPr>
  <p:slideViewPr>
    <p:cSldViewPr>
      <p:cViewPr>
        <p:scale>
          <a:sx n="70" d="100"/>
          <a:sy n="70" d="100"/>
        </p:scale>
        <p:origin x="-894" y="-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6D841-5804-4695-9869-2FA4582A696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DDB72-F66A-4021-AC1B-F5BDCB2EFE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DDB72-F66A-4021-AC1B-F5BDCB2EFE7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DDB72-F66A-4021-AC1B-F5BDCB2EFE7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F:\&#1079;&#1074;&#1091;&#1082;\09_&#1079;&#1074;&#1091;&#1082;.wav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609601"/>
            <a:ext cx="8382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РЕСПУБЛИКА ТАТАРСТАН </a:t>
            </a: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РЫБНО-СЛОБОДСКИЙ МУНИЦИПАЛЬНЫЙ РАЙОН</a:t>
            </a:r>
          </a:p>
          <a:p>
            <a:pPr algn="ctr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РАЙОННАЯ ДЕТСКАЯ ОРГАНИЗАЦИЯ</a:t>
            </a:r>
          </a:p>
          <a:p>
            <a:pPr algn="ctr"/>
            <a:r>
              <a:rPr lang="ru-RU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ФАКЕЛ</a:t>
            </a:r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8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ОСНОВАНА В 1993 ГОДУ</a:t>
            </a:r>
          </a:p>
          <a:p>
            <a:pPr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Рисунок 11" descr="http://www.scouts.ru/themes/scout6-1_spring/camp_fi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572000"/>
            <a:ext cx="98425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1" descr="http://www.scouts.ru/themes/scout6-1_spring/camp_fi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4572000"/>
            <a:ext cx="98425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C:\Documents and Settings\школа\Рабочий стол\Для штендера дет.движ\ФОТО ДЛЯ БУКЛЕТА\Безимени-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733800"/>
            <a:ext cx="1752600" cy="1553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686800" cy="610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НАШ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СИМ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ВОЛЫ</a:t>
            </a:r>
          </a:p>
          <a:p>
            <a:pPr algn="ctr"/>
            <a:endParaRPr lang="ru-RU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3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Цвета  символов: белый, зеленый, красный. Они везде: в знамени СНТ, в отрядном флаге и   в галстуке, каждый цвет означает:</a:t>
            </a:r>
          </a:p>
          <a:p>
            <a:endParaRPr lang="ru-RU" sz="235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Белый - указывает нам правильный путь;</a:t>
            </a:r>
          </a:p>
          <a:p>
            <a:endParaRPr lang="ru-RU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Зеленый – это наша Земля, люди которой хотят жить мирно и счастливо;</a:t>
            </a:r>
          </a:p>
          <a:p>
            <a:endParaRPr lang="ru-RU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92D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Красный – это искорка в душе человека, несущего людям помощь и тепло своей  души.</a:t>
            </a:r>
          </a:p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"/>
            <a:ext cx="8305800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Детская организация работает по программам республиканской детской общественной организации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«Союз наследников Татарстана»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для младших школьников «Спутник следопыты», «Следопытские тропинки»;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средних школьников «Путь к наследию», 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«Я с вами»;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старших классов «Лидер»;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отрядных вожатых «Наставник –юниор»;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подготовки актива детских организаций;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программа деятельности детских объединений при учреждениях образования «Галстучная страна» и подпрограммы: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«Следопыты родного края»;</a:t>
            </a:r>
          </a:p>
          <a:p>
            <a:pPr>
              <a:buFontTx/>
              <a:buChar char="-"/>
            </a:pPr>
            <a:r>
              <a:rPr lang="ru-RU" sz="28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«Наследники Отечества».</a:t>
            </a:r>
          </a:p>
          <a:p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81000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C000"/>
                </a:solidFill>
              </a:rPr>
              <a:t>Схема взаимодействия   детской организации 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172200" y="18288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МОУ ДОД «Центр детского творчества»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876800" y="5715000"/>
            <a:ext cx="25146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70C0"/>
                </a:solidFill>
              </a:rPr>
              <a:t>Образовательные учреждения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52800" y="2971800"/>
            <a:ext cx="2438400" cy="2209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Районная детская организация СНТ «ФАКЕЛ»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505200" y="13716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МКУ «Отдел образования»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00800" y="33528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РР</a:t>
            </a:r>
            <a:r>
              <a:rPr lang="ru-RU" dirty="0" smtClean="0">
                <a:solidFill>
                  <a:srgbClr val="0070C0"/>
                </a:solidFill>
              </a:rPr>
              <a:t>Районный Дом культуры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324600" y="47244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СОК «Дельфин»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33600" y="57150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Районная центральная библиотека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33400" y="47244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Детская школа искусств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2400" y="32766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Районный краеведческий музей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5800" y="1676400"/>
            <a:ext cx="2438400" cy="990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Отдел по молодежной политике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15" name="Прямая со стрелкой 14"/>
          <p:cNvCxnSpPr>
            <a:stCxn id="6" idx="6"/>
            <a:endCxn id="8" idx="2"/>
          </p:cNvCxnSpPr>
          <p:nvPr/>
        </p:nvCxnSpPr>
        <p:spPr>
          <a:xfrm flipV="1">
            <a:off x="5791200" y="3848100"/>
            <a:ext cx="609600" cy="2286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971800" y="4876800"/>
            <a:ext cx="762000" cy="2286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638800" y="4648200"/>
            <a:ext cx="762000" cy="4953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5124450" y="5124450"/>
            <a:ext cx="647700" cy="5334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3848100" y="5219700"/>
            <a:ext cx="533400" cy="4572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2" idx="6"/>
          </p:cNvCxnSpPr>
          <p:nvPr/>
        </p:nvCxnSpPr>
        <p:spPr>
          <a:xfrm>
            <a:off x="2590800" y="3771900"/>
            <a:ext cx="762000" cy="1143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4286250" y="2647950"/>
            <a:ext cx="571500" cy="1588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410200" y="2590800"/>
            <a:ext cx="914400" cy="6477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971800" y="2514600"/>
            <a:ext cx="838200" cy="609600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ЕЛЕНА\Рабочий стол\ФОТО\Фото разное\фото 4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05200"/>
            <a:ext cx="4064000" cy="3048000"/>
          </a:xfrm>
          <a:prstGeom prst="rect">
            <a:avLst/>
          </a:prstGeom>
          <a:noFill/>
        </p:spPr>
      </p:pic>
      <p:pic>
        <p:nvPicPr>
          <p:cNvPr id="3077" name="Picture 5" descr="E:\Фото рес сем\view_378187_243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599" y="228600"/>
            <a:ext cx="4106779" cy="2912080"/>
          </a:xfrm>
          <a:prstGeom prst="rect">
            <a:avLst/>
          </a:prstGeom>
          <a:noFill/>
        </p:spPr>
      </p:pic>
      <p:pic>
        <p:nvPicPr>
          <p:cNvPr id="1026" name="Picture 2" descr="C:\Documents and Settings\ЕЛЕНА\Рабочий стол\ФОТО\Фото разное\DSC02618.JPG"/>
          <p:cNvPicPr>
            <a:picLocks noChangeAspect="1" noChangeArrowheads="1"/>
          </p:cNvPicPr>
          <p:nvPr/>
        </p:nvPicPr>
        <p:blipFill>
          <a:blip r:embed="rId5" cstate="print"/>
          <a:srcRect t="4724"/>
          <a:stretch>
            <a:fillRect/>
          </a:stretch>
        </p:blipFill>
        <p:spPr bwMode="auto">
          <a:xfrm>
            <a:off x="304800" y="222126"/>
            <a:ext cx="4114800" cy="2940174"/>
          </a:xfrm>
          <a:prstGeom prst="rect">
            <a:avLst/>
          </a:prstGeom>
          <a:noFill/>
        </p:spPr>
      </p:pic>
      <p:pic>
        <p:nvPicPr>
          <p:cNvPr id="1027" name="Picture 3" descr="C:\Documents and Settings\ЕЛЕНА\Рабочий стол\ФОТО\Фото разное\DSC027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505200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7563"/>
            <a:ext cx="4572000" cy="3429000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5123" name="Рисунок 2" descr="1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3"/>
            <a:ext cx="4572000" cy="3429000"/>
          </a:xfrm>
          <a:prstGeom prst="rect">
            <a:avLst/>
          </a:prstGeom>
          <a:noFill/>
          <a:ln w="63500">
            <a:solidFill>
              <a:srgbClr val="FFFF00">
                <a:alpha val="58823"/>
              </a:srgbClr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891115"/>
            <a:ext cx="857256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РАЙОННАЯ АКЦИЯ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«ПОЗДРАВЬ УЧИТЕЛЯ»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 descr="1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44767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2" descr="1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82975"/>
            <a:ext cx="4500562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3" descr="1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47675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4" descr="1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0"/>
            <a:ext cx="4500562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5" descr="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82975"/>
            <a:ext cx="4500563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6" descr="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0" y="3500438"/>
            <a:ext cx="44767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7" descr="1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50" y="0"/>
            <a:ext cx="447675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8" descr="1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47675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ДЕНЬ РОЖДЕНИЯ СОЮЗА НАСЛЕДНИКОВ ТАТАРСТАНА</a:t>
            </a:r>
            <a:endParaRPr lang="ru-RU" sz="28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E:\фото для презентации лена\IMG_09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066800"/>
            <a:ext cx="4469894" cy="2514600"/>
          </a:xfrm>
          <a:prstGeom prst="rect">
            <a:avLst/>
          </a:prstGeom>
          <a:noFill/>
        </p:spPr>
      </p:pic>
      <p:pic>
        <p:nvPicPr>
          <p:cNvPr id="1027" name="Picture 3" descr="E:\фото для презентации лена\IMG_0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9469" y="3810000"/>
            <a:ext cx="4458283" cy="2743200"/>
          </a:xfrm>
          <a:prstGeom prst="rect">
            <a:avLst/>
          </a:prstGeom>
          <a:noFill/>
        </p:spPr>
      </p:pic>
      <p:pic>
        <p:nvPicPr>
          <p:cNvPr id="1028" name="Picture 4" descr="E:\фото для презентации лена\IMG_09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825" y="1066801"/>
            <a:ext cx="4063538" cy="2514599"/>
          </a:xfrm>
          <a:prstGeom prst="rect">
            <a:avLst/>
          </a:prstGeom>
          <a:noFill/>
        </p:spPr>
      </p:pic>
      <p:pic>
        <p:nvPicPr>
          <p:cNvPr id="1032" name="Picture 8" descr="D:\Раб стол 2\Фотки\Дискотека\P2250005.JPG"/>
          <p:cNvPicPr>
            <a:picLocks noChangeAspect="1" noChangeArrowheads="1"/>
          </p:cNvPicPr>
          <p:nvPr/>
        </p:nvPicPr>
        <p:blipFill>
          <a:blip r:embed="rId5" cstate="print"/>
          <a:srcRect l="10100" t="18937" r="12625" b="30678"/>
          <a:stretch>
            <a:fillRect/>
          </a:stretch>
        </p:blipFill>
        <p:spPr bwMode="auto">
          <a:xfrm>
            <a:off x="228600" y="3792432"/>
            <a:ext cx="3933634" cy="2780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ЕЛЕНА\Рабочий стол\баннер 2\Для штендера дет.движ\ФОТО ДЛЯ БУКЛЕТА\грамота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47" y="457200"/>
            <a:ext cx="8914127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ЕЛЕНА\Рабочий стол\баннер 2\Для штендера дет.движ\ФОТО ДЛЯ БУКЛЕТА\СНТ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533400"/>
            <a:ext cx="8497686" cy="5638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7620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Торжественное  шествие  лидеров и активистов, ветеранов  детского движения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81534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районную детскую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общественную организацию 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Союза наследников Татарстана  «ФАКЕЛ»  входят 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2183  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школьника ,  из них:</a:t>
            </a:r>
          </a:p>
          <a:p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Следопыты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- 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648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;</a:t>
            </a:r>
            <a:endParaRPr lang="ru-RU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Наследники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-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700;</a:t>
            </a:r>
            <a:endParaRPr lang="ru-RU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Tx/>
              <a:buChar char="-"/>
            </a:pPr>
            <a:endParaRPr lang="ru-RU" sz="5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Старшеклассники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835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5400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ЕЛЕНА\Рабочий стол\баннер 2\Для штендера дет.движ\ФОТО ДЛЯ БУКЛЕТА\ф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2400"/>
            <a:ext cx="4343400" cy="3257654"/>
          </a:xfrm>
          <a:prstGeom prst="rect">
            <a:avLst/>
          </a:prstGeom>
          <a:noFill/>
        </p:spPr>
      </p:pic>
      <p:pic>
        <p:nvPicPr>
          <p:cNvPr id="1027" name="Picture 3" descr="C:\Documents and Settings\ЕЛЕНА\Рабочий стол\баннер 2\Для штендера дет.движ\ФОТО ДЛЯ БУКЛЕТА\СНТ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8586" y="3505200"/>
            <a:ext cx="4598426" cy="3222022"/>
          </a:xfrm>
          <a:prstGeom prst="rect">
            <a:avLst/>
          </a:prstGeom>
          <a:noFill/>
        </p:spPr>
      </p:pic>
      <p:pic>
        <p:nvPicPr>
          <p:cNvPr id="1028" name="Picture 4" descr="C:\Documents and Settings\ЕЛЕНА\Рабочий стол\баннер 2\Для штендера дет.движ\Совещание рук Марий Э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"/>
            <a:ext cx="4368504" cy="3276600"/>
          </a:xfrm>
          <a:prstGeom prst="rect">
            <a:avLst/>
          </a:prstGeom>
          <a:noFill/>
        </p:spPr>
      </p:pic>
      <p:pic>
        <p:nvPicPr>
          <p:cNvPr id="1029" name="Picture 5" descr="D:\Елена Блинова с раб стола\Блинова -фото\Сбор\1 003.jpg"/>
          <p:cNvPicPr>
            <a:picLocks noChangeAspect="1" noChangeArrowheads="1"/>
          </p:cNvPicPr>
          <p:nvPr/>
        </p:nvPicPr>
        <p:blipFill>
          <a:blip r:embed="rId5" cstate="print"/>
          <a:srcRect l="6364" r="12727"/>
          <a:stretch>
            <a:fillRect/>
          </a:stretch>
        </p:blipFill>
        <p:spPr bwMode="auto">
          <a:xfrm>
            <a:off x="138564" y="3499254"/>
            <a:ext cx="4128636" cy="32544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ЕЛЕНА\Рабочий стол\баннер 2\Для штендера дет.движ\DSC03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3000" y="6858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«Костер дружбы»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572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Республиканский Конкурс отрядных вожатых «Замечательный вожатый»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Documents and Settings\ЕЛЕНА\Рабочий стол\Фото с флешки\Блинова -фото\Республиканский финал конкурса Замечательный вожатый  победитель  2 место Закирова айгуль К.Букаш.jpg"/>
          <p:cNvPicPr>
            <a:picLocks noChangeAspect="1" noChangeArrowheads="1"/>
          </p:cNvPicPr>
          <p:nvPr/>
        </p:nvPicPr>
        <p:blipFill>
          <a:blip r:embed="rId2" cstate="print"/>
          <a:srcRect r="11534"/>
          <a:stretch>
            <a:fillRect/>
          </a:stretch>
        </p:blipFill>
        <p:spPr bwMode="auto">
          <a:xfrm>
            <a:off x="5715002" y="914401"/>
            <a:ext cx="3145640" cy="2667000"/>
          </a:xfrm>
          <a:prstGeom prst="rect">
            <a:avLst/>
          </a:prstGeom>
          <a:noFill/>
        </p:spPr>
      </p:pic>
      <p:pic>
        <p:nvPicPr>
          <p:cNvPr id="2053" name="Picture 5" descr="C:\Documents and Settings\ЕЛЕНА\Рабочий стол\Фото с флешки\Для баннера Дет дви 2011\Изображение 163.jpg"/>
          <p:cNvPicPr>
            <a:picLocks noChangeAspect="1" noChangeArrowheads="1"/>
          </p:cNvPicPr>
          <p:nvPr/>
        </p:nvPicPr>
        <p:blipFill>
          <a:blip r:embed="rId3" cstate="print"/>
          <a:srcRect t="15379" r="23068"/>
          <a:stretch>
            <a:fillRect/>
          </a:stretch>
        </p:blipFill>
        <p:spPr bwMode="auto">
          <a:xfrm>
            <a:off x="2438400" y="1524000"/>
            <a:ext cx="3285042" cy="2667000"/>
          </a:xfrm>
          <a:prstGeom prst="rect">
            <a:avLst/>
          </a:prstGeom>
          <a:noFill/>
        </p:spPr>
      </p:pic>
      <p:pic>
        <p:nvPicPr>
          <p:cNvPr id="2054" name="Picture 6" descr="C:\Documents and Settings\ЕЛЕНА\Рабочий стол\Фото с флешки\Для баннера Дет дви 2011\Изображение 206.jpg"/>
          <p:cNvPicPr>
            <a:picLocks noChangeAspect="1" noChangeArrowheads="1"/>
          </p:cNvPicPr>
          <p:nvPr/>
        </p:nvPicPr>
        <p:blipFill>
          <a:blip r:embed="rId4" cstate="print"/>
          <a:srcRect l="18455" t="6152" r="2307"/>
          <a:stretch>
            <a:fillRect/>
          </a:stretch>
        </p:blipFill>
        <p:spPr bwMode="auto">
          <a:xfrm>
            <a:off x="152400" y="1295399"/>
            <a:ext cx="2296847" cy="2040383"/>
          </a:xfrm>
          <a:prstGeom prst="rect">
            <a:avLst/>
          </a:prstGeom>
          <a:noFill/>
        </p:spPr>
      </p:pic>
      <p:pic>
        <p:nvPicPr>
          <p:cNvPr id="1026" name="Picture 2" descr="C:\Documents and Settings\ЕЛЕНА\Рабочий стол\Фото с флешки\Изображение 2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4136738"/>
            <a:ext cx="3429000" cy="2473755"/>
          </a:xfrm>
          <a:prstGeom prst="rect">
            <a:avLst/>
          </a:prstGeom>
          <a:noFill/>
        </p:spPr>
      </p:pic>
      <p:pic>
        <p:nvPicPr>
          <p:cNvPr id="3074" name="Picture 2" descr="C:\Documents and Settings\ЕЛЕНА\Рабочий стол\Фото с флешки\елена\DSC02523.JPG"/>
          <p:cNvPicPr>
            <a:picLocks noChangeAspect="1" noChangeArrowheads="1"/>
          </p:cNvPicPr>
          <p:nvPr/>
        </p:nvPicPr>
        <p:blipFill>
          <a:blip r:embed="rId6" cstate="print"/>
          <a:srcRect b="17717"/>
          <a:stretch>
            <a:fillRect/>
          </a:stretch>
        </p:blipFill>
        <p:spPr bwMode="auto">
          <a:xfrm>
            <a:off x="4800600" y="4127844"/>
            <a:ext cx="4053604" cy="2501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    «НАСТАВНИК ГОДА»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Documents and Settings\ЕЛЕНА\Рабочий стол\Фото с флешки\Блинова -фото\Изображение 104.jpg"/>
          <p:cNvPicPr>
            <a:picLocks noChangeAspect="1" noChangeArrowheads="1"/>
          </p:cNvPicPr>
          <p:nvPr/>
        </p:nvPicPr>
        <p:blipFill>
          <a:blip r:embed="rId2" cstate="print"/>
          <a:srcRect l="11534" t="12303"/>
          <a:stretch>
            <a:fillRect/>
          </a:stretch>
        </p:blipFill>
        <p:spPr bwMode="auto">
          <a:xfrm>
            <a:off x="4648200" y="3505200"/>
            <a:ext cx="4128234" cy="2895600"/>
          </a:xfrm>
          <a:prstGeom prst="rect">
            <a:avLst/>
          </a:prstGeom>
          <a:noFill/>
        </p:spPr>
      </p:pic>
      <p:pic>
        <p:nvPicPr>
          <p:cNvPr id="1027" name="Picture 3" descr="C:\Documents and Settings\ЕЛЕНА\Рабочий стол\Фото с флешки\Блинова -фото\наставник го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242" y="715844"/>
            <a:ext cx="4730922" cy="2865555"/>
          </a:xfrm>
          <a:prstGeom prst="rect">
            <a:avLst/>
          </a:prstGeom>
          <a:noFill/>
        </p:spPr>
      </p:pic>
      <p:pic>
        <p:nvPicPr>
          <p:cNvPr id="1028" name="Picture 4" descr="C:\Documents and Settings\ЕЛЕНА\Рабочий стол\Фото с флешки\Блинова -фото\Районный конкурс вожатского мастерства Наставник го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581400"/>
            <a:ext cx="4307302" cy="2922813"/>
          </a:xfrm>
          <a:prstGeom prst="rect">
            <a:avLst/>
          </a:prstGeom>
          <a:noFill/>
        </p:spPr>
      </p:pic>
      <p:pic>
        <p:nvPicPr>
          <p:cNvPr id="1030" name="Picture 6" descr="C:\Documents and Settings\ЕЛЕНА\Рабочий стол\Фото с флешки\Для баннера Дет дви 2011\PA220083.JPG"/>
          <p:cNvPicPr>
            <a:picLocks noChangeAspect="1" noChangeArrowheads="1"/>
          </p:cNvPicPr>
          <p:nvPr/>
        </p:nvPicPr>
        <p:blipFill>
          <a:blip r:embed="rId5" cstate="print"/>
          <a:srcRect l="9658" r="9658" b="12877"/>
          <a:stretch>
            <a:fillRect/>
          </a:stretch>
        </p:blipFill>
        <p:spPr bwMode="auto">
          <a:xfrm>
            <a:off x="4724399" y="726230"/>
            <a:ext cx="4114801" cy="3023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ЕЛЕНА\Рабочий стол\Фото с флешки\Для баннера Дет дви 2011\DSC00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57175" y="3686175"/>
            <a:ext cx="3276600" cy="2457450"/>
          </a:xfrm>
          <a:prstGeom prst="rect">
            <a:avLst/>
          </a:prstGeom>
          <a:noFill/>
        </p:spPr>
      </p:pic>
      <p:pic>
        <p:nvPicPr>
          <p:cNvPr id="3075" name="Picture 3" descr="C:\Documents and Settings\ЕЛЕНА\Рабочий стол\Фото с флешки\Для баннера Дет дви 2011\DSC00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76018" y="753383"/>
            <a:ext cx="3354609" cy="2457446"/>
          </a:xfrm>
          <a:prstGeom prst="rect">
            <a:avLst/>
          </a:prstGeom>
          <a:noFill/>
        </p:spPr>
      </p:pic>
      <p:pic>
        <p:nvPicPr>
          <p:cNvPr id="3076" name="Picture 4" descr="C:\Documents and Settings\ЕЛЕНА\Рабочий стол\Фото с флешки\Для баннера Дет дви 2011\DSC01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18200" y="3860800"/>
            <a:ext cx="3251200" cy="2438400"/>
          </a:xfrm>
          <a:prstGeom prst="rect">
            <a:avLst/>
          </a:prstGeom>
          <a:noFill/>
        </p:spPr>
      </p:pic>
      <p:pic>
        <p:nvPicPr>
          <p:cNvPr id="3077" name="Picture 5" descr="C:\Documents and Settings\ЕЛЕНА\Рабочий стол\Фото с флешки\ЕНБ\ЦДТ-1\DSC009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254000" y="609600"/>
            <a:ext cx="3251200" cy="2438400"/>
          </a:xfrm>
          <a:prstGeom prst="rect">
            <a:avLst/>
          </a:prstGeom>
          <a:noFill/>
        </p:spPr>
      </p:pic>
      <p:pic>
        <p:nvPicPr>
          <p:cNvPr id="3078" name="Picture 6" descr="C:\Documents and Settings\ЕЛЕНА\Рабочий стол\Фото с флешки\ЕНБ\ЦДТ-1\DSC01011.JPG"/>
          <p:cNvPicPr>
            <a:picLocks noChangeAspect="1" noChangeArrowheads="1"/>
          </p:cNvPicPr>
          <p:nvPr/>
        </p:nvPicPr>
        <p:blipFill>
          <a:blip r:embed="rId6" cstate="print"/>
          <a:srcRect r="2461"/>
          <a:stretch>
            <a:fillRect/>
          </a:stretch>
        </p:blipFill>
        <p:spPr bwMode="auto">
          <a:xfrm>
            <a:off x="2743200" y="457200"/>
            <a:ext cx="3493275" cy="2686050"/>
          </a:xfrm>
          <a:prstGeom prst="rect">
            <a:avLst/>
          </a:prstGeom>
          <a:noFill/>
        </p:spPr>
      </p:pic>
      <p:pic>
        <p:nvPicPr>
          <p:cNvPr id="3079" name="Picture 7" descr="C:\Documents and Settings\ЕЛЕНА\Рабочий стол\Фото с флешки\ЕНБ\ЦДТ-1\DSC010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743200" y="3429000"/>
            <a:ext cx="35052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ЕЛЕНА\Рабочий стол\Фото с флешки\Для баннера Дет дви 2011\DSC01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4724400" cy="3543300"/>
          </a:xfrm>
          <a:prstGeom prst="rect">
            <a:avLst/>
          </a:prstGeom>
          <a:noFill/>
        </p:spPr>
      </p:pic>
      <p:pic>
        <p:nvPicPr>
          <p:cNvPr id="4099" name="Picture 3" descr="C:\Documents and Settings\ЕЛЕНА\Рабочий стол\Фото с флешки\Для баннера Дет дви 2011\DSC02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429000"/>
            <a:ext cx="4572000" cy="3048000"/>
          </a:xfrm>
          <a:prstGeom prst="rect">
            <a:avLst/>
          </a:prstGeom>
          <a:noFill/>
        </p:spPr>
      </p:pic>
      <p:pic>
        <p:nvPicPr>
          <p:cNvPr id="4100" name="Picture 4" descr="C:\Documents and Settings\ЕЛЕНА\Рабочий стол\Фото с флешки\ЕНБ\PA2201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848100"/>
            <a:ext cx="3575050" cy="2681288"/>
          </a:xfrm>
          <a:prstGeom prst="rect">
            <a:avLst/>
          </a:prstGeom>
          <a:noFill/>
        </p:spPr>
      </p:pic>
      <p:pic>
        <p:nvPicPr>
          <p:cNvPr id="4101" name="Picture 5" descr="C:\Documents and Settings\ЕЛЕНА\Рабочий стол\Фото с флешки\ЕНБ\PA220064.JPG"/>
          <p:cNvPicPr>
            <a:picLocks noChangeAspect="1" noChangeArrowheads="1"/>
          </p:cNvPicPr>
          <p:nvPr/>
        </p:nvPicPr>
        <p:blipFill>
          <a:blip r:embed="rId5" cstate="print"/>
          <a:srcRect r="9658" b="25755"/>
          <a:stretch>
            <a:fillRect/>
          </a:stretch>
        </p:blipFill>
        <p:spPr bwMode="auto">
          <a:xfrm>
            <a:off x="5029200" y="381000"/>
            <a:ext cx="3928785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ДОКУМЕНТЫ\С МОИХ ДОКУМЕНТОВ\2010-02 (Фев)\IMG_06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990600"/>
            <a:ext cx="4106257" cy="231003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1524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Ежегодный районный конкурс отрядных вожатых «Замечательный вожатый»</a:t>
            </a:r>
            <a:endParaRPr lang="ru-RU" sz="2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2052" name="Picture 4" descr="C:\Documents and Settings\ЕЛЕНА\Рабочий стол\Фото с флешки\Для баннера Дет дви 2011\Изображение 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4338" y="3505200"/>
            <a:ext cx="4487261" cy="2895600"/>
          </a:xfrm>
          <a:prstGeom prst="rect">
            <a:avLst/>
          </a:prstGeom>
          <a:noFill/>
        </p:spPr>
      </p:pic>
      <p:pic>
        <p:nvPicPr>
          <p:cNvPr id="2053" name="Picture 5" descr="C:\Documents and Settings\ЕЛЕНА\Рабочий стол\Фото с флешки\Для баннера Дет дви 2011\Изображение 182.jpg"/>
          <p:cNvPicPr>
            <a:picLocks noChangeAspect="1" noChangeArrowheads="1"/>
          </p:cNvPicPr>
          <p:nvPr/>
        </p:nvPicPr>
        <p:blipFill>
          <a:blip r:embed="rId4" cstate="print"/>
          <a:srcRect l="11534" r="11534"/>
          <a:stretch>
            <a:fillRect/>
          </a:stretch>
        </p:blipFill>
        <p:spPr bwMode="auto">
          <a:xfrm>
            <a:off x="218593" y="3505200"/>
            <a:ext cx="3959891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ЕЛЕНА\Рабочий стол\Фото с флешки\Для баннера Дет дви 2011\IMG_0632.jpg"/>
          <p:cNvPicPr>
            <a:picLocks noChangeAspect="1" noChangeArrowheads="1"/>
          </p:cNvPicPr>
          <p:nvPr/>
        </p:nvPicPr>
        <p:blipFill>
          <a:blip r:embed="rId2" cstate="print"/>
          <a:srcRect t="-410" r="11534" b="4101"/>
          <a:stretch>
            <a:fillRect/>
          </a:stretch>
        </p:blipFill>
        <p:spPr bwMode="auto">
          <a:xfrm>
            <a:off x="3814850" y="304800"/>
            <a:ext cx="5101217" cy="3124200"/>
          </a:xfrm>
          <a:prstGeom prst="rect">
            <a:avLst/>
          </a:prstGeom>
          <a:noFill/>
        </p:spPr>
      </p:pic>
      <p:pic>
        <p:nvPicPr>
          <p:cNvPr id="1026" name="Picture 2" descr="D:\ДОКУМЕНТЫ\С МОИХ ДОКУМЕНТОВ\Изображение\Изображение 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84245"/>
            <a:ext cx="3352800" cy="5959859"/>
          </a:xfrm>
          <a:prstGeom prst="rect">
            <a:avLst/>
          </a:prstGeom>
          <a:noFill/>
        </p:spPr>
      </p:pic>
      <p:pic>
        <p:nvPicPr>
          <p:cNvPr id="1027" name="Picture 3" descr="C:\Documents and Settings\ЕЛЕНА\Рабочий стол\Фото с флешки\Для баннера Дет дви 2011\IMG_12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505200"/>
            <a:ext cx="5147151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 descr="0_1afb1_a4df3180_M"/>
          <p:cNvPicPr>
            <a:picLocks noChangeAspect="1" noChangeArrowheads="1"/>
          </p:cNvPicPr>
          <p:nvPr/>
        </p:nvPicPr>
        <p:blipFill>
          <a:blip r:embed="rId4" cstate="print"/>
          <a:srcRect b="206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ru-RU" sz="4800" dirty="0" smtClean="0">
                <a:solidFill>
                  <a:srgbClr val="E00F0A"/>
                </a:solidFill>
              </a:rPr>
              <a:t>Наследники </a:t>
            </a:r>
          </a:p>
        </p:txBody>
      </p:sp>
      <p:pic>
        <p:nvPicPr>
          <p:cNvPr id="12292" name="Picture 4" descr="Изображение123 005"/>
          <p:cNvPicPr>
            <a:picLocks noChangeAspect="1" noChangeArrowheads="1"/>
          </p:cNvPicPr>
          <p:nvPr/>
        </p:nvPicPr>
        <p:blipFill>
          <a:blip r:embed="rId5" cstate="print">
            <a:lum bright="-6000" contrast="12000"/>
          </a:blip>
          <a:srcRect/>
          <a:stretch>
            <a:fillRect/>
          </a:stretch>
        </p:blipFill>
        <p:spPr bwMode="auto">
          <a:xfrm>
            <a:off x="609600" y="1219200"/>
            <a:ext cx="7900987" cy="536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himes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250" y="20605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09_звук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614" fill="hold"/>
                                        <p:tgtEl>
                                          <p:spTgt spid="163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1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ЕЛЕНА\Рабочий стол\Фото с флешки\елена\DSC02490.JPG"/>
          <p:cNvPicPr>
            <a:picLocks noChangeAspect="1" noChangeArrowheads="1"/>
          </p:cNvPicPr>
          <p:nvPr/>
        </p:nvPicPr>
        <p:blipFill>
          <a:blip r:embed="rId2" cstate="print"/>
          <a:srcRect t="11073" b="7382"/>
          <a:stretch>
            <a:fillRect/>
          </a:stretch>
        </p:blipFill>
        <p:spPr bwMode="auto">
          <a:xfrm>
            <a:off x="2209800" y="914400"/>
            <a:ext cx="4572000" cy="248546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3400" y="1524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РАЙОННАЯ ДЕТСКАЯ ДУМА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1" name="Picture 3" descr="C:\Documents and Settings\ЕЛЕНА\Рабочий стол\Фото с флешки\елена\DSC028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8300" y="4038600"/>
            <a:ext cx="3543300" cy="2362200"/>
          </a:xfrm>
          <a:prstGeom prst="rect">
            <a:avLst/>
          </a:prstGeom>
          <a:noFill/>
        </p:spPr>
      </p:pic>
      <p:pic>
        <p:nvPicPr>
          <p:cNvPr id="2052" name="Picture 4" descr="C:\Documents and Settings\ЕЛЕНА\Рабочий стол\Фото с флешки\елена\DSC028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117319">
            <a:off x="-214283" y="1394787"/>
            <a:ext cx="2893526" cy="1929017"/>
          </a:xfrm>
          <a:prstGeom prst="rect">
            <a:avLst/>
          </a:prstGeom>
          <a:noFill/>
        </p:spPr>
      </p:pic>
      <p:pic>
        <p:nvPicPr>
          <p:cNvPr id="2053" name="Picture 5" descr="C:\Documents and Settings\ЕЛЕНА\Рабочий стол\Фото с флешки\елена\DSC027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007811">
            <a:off x="6392794" y="1451420"/>
            <a:ext cx="2819400" cy="1879600"/>
          </a:xfrm>
          <a:prstGeom prst="rect">
            <a:avLst/>
          </a:prstGeom>
          <a:noFill/>
        </p:spPr>
      </p:pic>
      <p:pic>
        <p:nvPicPr>
          <p:cNvPr id="2054" name="Picture 6" descr="C:\Documents and Settings\ЕЛЕНА\Рабочий стол\Фото с флешки\елена\DSC027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758016" y="4023784"/>
            <a:ext cx="3111500" cy="2074333"/>
          </a:xfrm>
          <a:prstGeom prst="rect">
            <a:avLst/>
          </a:prstGeom>
          <a:noFill/>
        </p:spPr>
      </p:pic>
      <p:pic>
        <p:nvPicPr>
          <p:cNvPr id="2055" name="Picture 7" descr="C:\Documents and Settings\ЕЛЕНА\Рабочий стол\Фото с флешки\елена\DSC02846.JPG"/>
          <p:cNvPicPr>
            <a:picLocks noChangeAspect="1" noChangeArrowheads="1"/>
          </p:cNvPicPr>
          <p:nvPr/>
        </p:nvPicPr>
        <p:blipFill>
          <a:blip r:embed="rId7" cstate="print"/>
          <a:srcRect r="6152"/>
          <a:stretch>
            <a:fillRect/>
          </a:stretch>
        </p:blipFill>
        <p:spPr bwMode="auto">
          <a:xfrm>
            <a:off x="107269" y="4191000"/>
            <a:ext cx="300353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ЕЛЕНА\Рабочий стол\баннер 2\Районный конкурс отрядных вожатых  Замечательный вожат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080200" y="-16687800"/>
            <a:ext cx="13335000" cy="750178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066800" y="3810000"/>
            <a:ext cx="6400800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</a:pPr>
            <a:endParaRPr lang="ru-RU" sz="2800" b="1" u="sng" dirty="0" smtClean="0">
              <a:solidFill>
                <a:srgbClr val="CC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800" b="1" u="sng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ДЕТСКАЯ ОРГАНИЗАЦИЯ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8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ЭТО СОЮЗ РЕБЯТ И ВЗРОСЛЫХ,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8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НА ОСНОВЕ ДОВЕРИЯ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</a:pPr>
            <a:r>
              <a:rPr lang="ru-RU" sz="28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ВЗАИМОПОНИМАНИЯ</a:t>
            </a:r>
            <a:endParaRPr lang="ru-RU" sz="2800" dirty="0"/>
          </a:p>
        </p:txBody>
      </p:sp>
      <p:pic>
        <p:nvPicPr>
          <p:cNvPr id="2" name="Picture 2" descr="C:\Documents and Settings\ЕЛЕНА\Рабочий стол\ФОТО\баннер 2\SDC109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228600"/>
            <a:ext cx="5791200" cy="405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85800" y="457200"/>
            <a:ext cx="701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7030A0"/>
                </a:solidFill>
              </a:rPr>
              <a:t>ВЕКТОР ДВИЖЕНИЯ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914400"/>
            <a:ext cx="4572000" cy="6338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Какие они будут, наши дети?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Ведь все это зависит лишь от нас.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на пороге будущих столетий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Быть может, они будут лучше нас.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Они должны стремиться к совершенству,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Чтобы познать такой прекрасный мир,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Который мы, лишь получив в наследство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Хотели бы оставить им…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…Стараемся устроить жизнь на свете.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Которую хотели б и себе.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Ведь каждый человек планеты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Мечтает о достойной жизни на Земле.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пусть сегодня многое не ясно,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Но кое-что уже решили мы.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Ведь наступило новое столетье,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новые открылись нам мечты.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Какие они будут, наши дети?..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Сказать не можем однозначно мы.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Ведь детям каждого столетья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Присущи новые черты.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F:\Детское движение\Блиновой\Блинова -фото\Ле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2492721" cy="4536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28600" y="50292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F3175"/>
                </a:solidFill>
              </a:rPr>
              <a:t>Блинова Елена Николаевна -  методист по детскому движению МОУ ДОД «Центр детского творчества» Рыбно-Слободского муниципального района </a:t>
            </a:r>
            <a:endParaRPr lang="ru-RU" dirty="0">
              <a:solidFill>
                <a:srgbClr val="CF3175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828801"/>
            <a:ext cx="8534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36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*Правильно  ставить жизненные цели</a:t>
            </a:r>
          </a:p>
          <a:p>
            <a:pPr eaLnBrk="1" hangingPunct="1"/>
            <a:endParaRPr lang="ru-RU" sz="36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ru-RU" sz="36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*Быть уверенным в себе</a:t>
            </a:r>
          </a:p>
          <a:p>
            <a:pPr eaLnBrk="1" hangingPunct="1"/>
            <a:endParaRPr lang="ru-RU" sz="36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ru-RU" sz="36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*Управлять собой и своим временем</a:t>
            </a:r>
          </a:p>
          <a:p>
            <a:pPr eaLnBrk="1" hangingPunct="1"/>
            <a:endParaRPr lang="ru-RU" sz="36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ru-RU" sz="36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*Стать настоящими лидерами!</a:t>
            </a:r>
          </a:p>
          <a:p>
            <a:pPr eaLnBrk="1" hangingPunct="1"/>
            <a:endParaRPr lang="ru-RU" sz="3600" u="sng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ru-RU" sz="3600" u="sng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ru-RU" u="sng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ru-RU" u="sng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ru-RU" u="sng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ru-RU" u="sng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6096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ГЛАВНОЕ – «ДЕТСКАЯ ОРГАНИЗАЦИЯ» ПОМОЖЕМ НАМ: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52400"/>
            <a:ext cx="815340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  и  задачи   детской организации:</a:t>
            </a:r>
          </a:p>
          <a:p>
            <a:endParaRPr lang="ru-RU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Помочь каждому члену жить интересной жизнью, стать сильным, ловким, умным, честным человеком-гражданином.</a:t>
            </a:r>
          </a:p>
          <a:p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Помогать детям и подросткам познавать и улучшать окружающий мир, развивать свой  творческий потенциал,  раскрыть свои лучшие лидерские качества, организаторские способности;</a:t>
            </a:r>
          </a:p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Создать условия, способствующие  для их самореализации в качестве  активистов первичных коллективов детских организаций и адаптации в  современном обществе.</a:t>
            </a:r>
          </a:p>
          <a:p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304800"/>
            <a:ext cx="78486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   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ЗАКОНЫ    ДЕТСКОЙ  ОРГАНИЗАЦИИ: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  закон добротворчества:  прояви милосердие к людям, и оно вернется к тебе;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  закон равноправия:  здесь никто никого не учит, а живет сплоченный дружный коллектив;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  закон добросовестности:  нельзя заставить, надо увлечь;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  закон взаимопонимания:  чтобы понимать другого – встань на его место;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  закон творчества:  все делать весело и с выдумкой;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  закон  точности:   все делать вовремя и в срок.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22313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1752601"/>
            <a:ext cx="7772400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7030A0"/>
                </a:solidFill>
              </a:rPr>
              <a:t>Численность   организации </a:t>
            </a:r>
            <a:r>
              <a:rPr lang="ru-RU" sz="2800" dirty="0" smtClean="0">
                <a:solidFill>
                  <a:srgbClr val="7030A0"/>
                </a:solidFill>
              </a:rPr>
              <a:t> более 2000 членов</a:t>
            </a: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7030A0"/>
                </a:solidFill>
              </a:rPr>
              <a:t>Членство</a:t>
            </a:r>
            <a:r>
              <a:rPr lang="ru-RU" sz="2800" dirty="0" smtClean="0">
                <a:solidFill>
                  <a:srgbClr val="7030A0"/>
                </a:solidFill>
              </a:rPr>
              <a:t> – может стать любое самодеятельное объединение детей и подростков, действующее на территории Рыбно-Слободского муниципального района, признающее данный Устав, участвующее в деятельности  организации.</a:t>
            </a:r>
            <a:endParaRPr lang="ru-RU" sz="2400" dirty="0" smtClean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endParaRPr lang="ru-RU" sz="2400" dirty="0" smtClean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7030A0"/>
                </a:solidFill>
              </a:rPr>
              <a:t>Председателем районного Совета РДО СНТ «Факел»  является методист по детскому движению МОУ ДОД «Центр детского творчества» </a:t>
            </a:r>
            <a:r>
              <a:rPr lang="ru-RU" sz="2800" b="1" dirty="0" smtClean="0">
                <a:solidFill>
                  <a:srgbClr val="7030A0"/>
                </a:solidFill>
              </a:rPr>
              <a:t>Блинова Елена Николаевна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609600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РДО СНТ «ФАКЕЛ»</a:t>
            </a:r>
            <a:endParaRPr lang="ru-RU" sz="44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533400"/>
            <a:ext cx="7543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ЭМБЛЕМА 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РАЙОННОЙ ДЕТСКОЙ ОРГАНИЗАЦИИ СНТ «ФАКЕЛ»</a:t>
            </a:r>
            <a:endParaRPr lang="ru-RU" sz="28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E:\Эмблема РДО СНТ Факел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914327"/>
            <a:ext cx="4648200" cy="4636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0772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ДЕТСКАЯ ОРГАНИЗАЦИЯ ЖИВЕТ И РАБОТАЕТ:</a:t>
            </a:r>
          </a:p>
          <a:p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 ДЕВИЗОМ   «БУДЬ ГОТОВ!»</a:t>
            </a:r>
          </a:p>
          <a:p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 ЛОЗУНГОМ «ДЕЛАЙ КАЖДЫЙ ДЕНЬ ДОБРЫЕ ДЕЛА!»</a:t>
            </a:r>
          </a:p>
          <a:p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 ПРИЗЫВОМ «ГОРЕТЬ, ИСКАТЬ, НАЙТИ И НЕ СДАВАТЬСЯ!»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Организационное строение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Основу детской  организации составляют  первичные коллективы  - ступени сформированные по возрастным принципам, на основе общности интересов:</a:t>
            </a:r>
          </a:p>
          <a:p>
            <a:endParaRPr lang="ru-RU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-1 ступень – СЛЕДОПЫТЫ» с 2 по 4 классы;</a:t>
            </a:r>
          </a:p>
          <a:p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 ступень – «НАСЛЕДНИКИ» с 5 по 7 классы;</a:t>
            </a:r>
          </a:p>
          <a:p>
            <a:pPr>
              <a:buFontTx/>
              <a:buChar char="-"/>
            </a:pPr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3 ступень – «СТАРШЕКЛАССНИКИ» с 8 по 11 классы;</a:t>
            </a:r>
          </a:p>
          <a:p>
            <a:pPr>
              <a:buFontTx/>
              <a:buChar char="-"/>
            </a:pPr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4 ступень – НАСТАВНИКИ» - «ПЕДАГОГИ-    ОРГАНИЗАТОРЫ»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474</TotalTime>
  <Words>814</Words>
  <Application>Microsoft Office PowerPoint</Application>
  <PresentationFormat>Экран (4:3)</PresentationFormat>
  <Paragraphs>150</Paragraphs>
  <Slides>31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Наследники 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Елена</cp:lastModifiedBy>
  <cp:revision>63</cp:revision>
  <dcterms:modified xsi:type="dcterms:W3CDTF">2015-02-06T08:16:35Z</dcterms:modified>
</cp:coreProperties>
</file>